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2" r:id="rId6"/>
    <p:sldId id="263" r:id="rId7"/>
    <p:sldId id="258" r:id="rId8"/>
    <p:sldId id="264" r:id="rId9"/>
    <p:sldId id="265" r:id="rId10"/>
    <p:sldId id="259" r:id="rId11"/>
    <p:sldId id="266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Airports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Flights From Greek Airports Final 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Flight Radar Airport Info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DE7EF3CA-65EE-4EBF-93FB-C455EB8C8E9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Flight Radar Airport Stats</a:t>
          </a:r>
        </a:p>
      </dgm:t>
    </dgm:pt>
    <dgm:pt modelId="{A2D098B0-259D-44BE-98DA-28C48379A2EA}" type="parTrans" cxnId="{707642EF-6DCB-4797-88D5-718949380529}">
      <dgm:prSet/>
      <dgm:spPr/>
      <dgm:t>
        <a:bodyPr/>
        <a:lstStyle/>
        <a:p>
          <a:endParaRPr lang="en-US"/>
        </a:p>
      </dgm:t>
    </dgm:pt>
    <dgm:pt modelId="{A3823BCF-8CA8-410C-9C91-97FE5A320A50}" type="sibTrans" cxnId="{707642EF-6DCB-4797-88D5-718949380529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 custLinFactNeighborX="-1305" custLinFactNeighborY="-38890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 custLinFactNeighborX="-19088" custLinFactNeighborY="-31185"/>
      <dgm:spPr/>
    </dgm:pt>
    <dgm:pt modelId="{95DE6538-27BD-44AF-A1A8-CA8F6B10FDD2}" type="pres">
      <dgm:prSet presAssocID="{0BEF68B8-1228-47BB-83B5-7B9CD1E3F84E}" presName="text_2" presStyleLbl="node1" presStyleIdx="1" presStyleCnt="4" custLinFactNeighborX="-1372" custLinFactNeighborY="-38977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 custLinFactNeighborX="-19088" custLinFactNeighborY="-31185"/>
      <dgm:spPr/>
    </dgm:pt>
    <dgm:pt modelId="{E131CE4A-9776-44F4-BC03-867682E21374}" type="pres">
      <dgm:prSet presAssocID="{5605D28D-2CE6-4513-8566-952984E21E14}" presName="text_3" presStyleLbl="node1" presStyleIdx="2" presStyleCnt="4" custLinFactNeighborX="-1372" custLinFactNeighborY="24481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 custLinFactNeighborX="-12188" custLinFactNeighborY="19585"/>
      <dgm:spPr/>
    </dgm:pt>
    <dgm:pt modelId="{D0067EFB-DD32-4180-9F39-DC23243F83AA}" type="pres">
      <dgm:prSet presAssocID="{DE7EF3CA-65EE-4EBF-93FB-C455EB8C8E90}" presName="text_4" presStyleLbl="node1" presStyleIdx="3" presStyleCnt="4" custLinFactNeighborX="-1305" custLinFactNeighborY="24481">
        <dgm:presLayoutVars>
          <dgm:bulletEnabled val="1"/>
        </dgm:presLayoutVars>
      </dgm:prSet>
      <dgm:spPr/>
    </dgm:pt>
    <dgm:pt modelId="{E462CB0A-77F7-403A-9D42-E62FC1317EA4}" type="pres">
      <dgm:prSet presAssocID="{DE7EF3CA-65EE-4EBF-93FB-C455EB8C8E90}" presName="accent_4" presStyleCnt="0"/>
      <dgm:spPr/>
    </dgm:pt>
    <dgm:pt modelId="{5D4DB888-8396-4529-A574-D7961B74CC74}" type="pres">
      <dgm:prSet presAssocID="{DE7EF3CA-65EE-4EBF-93FB-C455EB8C8E90}" presName="accentRepeatNode" presStyleLbl="solidFgAcc1" presStyleIdx="3" presStyleCnt="4" custLinFactNeighborX="-12188" custLinFactNeighborY="19585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8F41D035-F6E1-4E75-8A2A-D5A50D374AFE}" type="presOf" srcId="{DE7EF3CA-65EE-4EBF-93FB-C455EB8C8E90}" destId="{D0067EFB-DD32-4180-9F39-DC23243F83AA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707642EF-6DCB-4797-88D5-718949380529}" srcId="{7E5AA53B-3EEE-4DE4-BB81-9044890C2946}" destId="{DE7EF3CA-65EE-4EBF-93FB-C455EB8C8E90}" srcOrd="3" destOrd="0" parTransId="{A2D098B0-259D-44BE-98DA-28C48379A2EA}" sibTransId="{A3823BCF-8CA8-410C-9C91-97FE5A320A50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04141C58-B3BB-4DCA-8E3A-BBB164B416B0}" type="presParOf" srcId="{90561C55-3C6E-4D53-85E1-2C50BCDDA392}" destId="{D0067EFB-DD32-4180-9F39-DC23243F83AA}" srcOrd="7" destOrd="0" presId="urn:microsoft.com/office/officeart/2008/layout/VerticalCurvedList"/>
    <dgm:cxn modelId="{949D3CB4-E6A0-4E62-A00B-5C3E16A5B132}" type="presParOf" srcId="{90561C55-3C6E-4D53-85E1-2C50BCDDA392}" destId="{E462CB0A-77F7-403A-9D42-E62FC1317EA4}" srcOrd="8" destOrd="0" presId="urn:microsoft.com/office/officeart/2008/layout/VerticalCurvedList"/>
    <dgm:cxn modelId="{5CB3FF41-03C6-4329-ABC3-42F12310237E}" type="presParOf" srcId="{E462CB0A-77F7-403A-9D42-E62FC1317EA4}" destId="{5D4DB888-8396-4529-A574-D7961B74CC7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21068" y="60770"/>
          <a:ext cx="6402340" cy="548276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Airports</a:t>
          </a:r>
        </a:p>
      </dsp:txBody>
      <dsp:txXfrm>
        <a:off x="321068" y="60770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0" y="0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635430" y="882850"/>
          <a:ext cx="6088001" cy="548276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Flights From Greek Airports Final </a:t>
          </a:r>
        </a:p>
      </dsp:txBody>
      <dsp:txXfrm>
        <a:off x="635430" y="882850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245466" y="814292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635430" y="205333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Flight Radar Airport Info</a:t>
          </a:r>
        </a:p>
      </dsp:txBody>
      <dsp:txXfrm>
        <a:off x="635430" y="2053332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292755" y="1984799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67EFB-DD32-4180-9F39-DC23243F83AA}">
      <dsp:nvSpPr>
        <dsp:cNvPr id="0" name=""/>
        <dsp:cNvSpPr/>
      </dsp:nvSpPr>
      <dsp:spPr>
        <a:xfrm>
          <a:off x="321068" y="2875889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Flight Radar Airport Stats</a:t>
          </a:r>
        </a:p>
      </dsp:txBody>
      <dsp:txXfrm>
        <a:off x="321068" y="2875889"/>
        <a:ext cx="6402340" cy="548276"/>
      </dsp:txXfrm>
    </dsp:sp>
    <dsp:sp modelId="{5D4DB888-8396-4529-A574-D7961B74CC74}">
      <dsp:nvSpPr>
        <dsp:cNvPr id="0" name=""/>
        <dsp:cNvSpPr/>
      </dsp:nvSpPr>
      <dsp:spPr>
        <a:xfrm>
          <a:off x="0" y="2807356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MSIPCMContentMarking" descr="{&quot;HashCode&quot;:-1454711684,&quot;Placement&quot;:&quot;Header&quot;,&quot;Top&quot;:0.0,&quot;Left&quot;:850.771362,&quot;SlideWidth&quot;:960,&quot;SlideHeight&quot;:540}">
            <a:extLst>
              <a:ext uri="{FF2B5EF4-FFF2-40B4-BE49-F238E27FC236}">
                <a16:creationId xmlns:a16="http://schemas.microsoft.com/office/drawing/2014/main" id="{88957B8E-A7FF-81F3-3271-3303A49E437D}"/>
              </a:ext>
            </a:extLst>
          </p:cNvPr>
          <p:cNvSpPr txBox="1"/>
          <p:nvPr userDrawn="1"/>
        </p:nvSpPr>
        <p:spPr>
          <a:xfrm>
            <a:off x="10804796" y="0"/>
            <a:ext cx="1387204" cy="36488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0000FF"/>
                </a:solidFill>
                <a:latin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5.svg"/><Relationship Id="rId3" Type="http://schemas.openxmlformats.org/officeDocument/2006/relationships/image" Target="../media/image21.jp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3.svg"/><Relationship Id="rId5" Type="http://schemas.openxmlformats.org/officeDocument/2006/relationships/diagramLayout" Target="../diagrams/layout1.xml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" b="781"/>
          <a:stretch/>
        </p:blipFill>
        <p:spPr>
          <a:xfrm>
            <a:off x="-18045" y="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71" y="457199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IKARUS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74" y="5299456"/>
            <a:ext cx="10993546" cy="66511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Visualization Project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IOANNIS POLYMENAKOS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4D02-6E36-C4EE-02B5-159C4E53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6B3-9E10-D748-A04A-08C8423D7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50" y="1912690"/>
            <a:ext cx="11191357" cy="1652283"/>
          </a:xfrm>
        </p:spPr>
        <p:txBody>
          <a:bodyPr>
            <a:normAutofit fontScale="40000" lnSpcReduction="20000"/>
          </a:bodyPr>
          <a:lstStyle/>
          <a:p>
            <a:pPr algn="just"/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Overview of the Project: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To collect, store, and visualize Greek flights data.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0000" lvl="2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 </a:t>
            </a:r>
          </a:p>
          <a:p>
            <a:pPr marL="0" indent="0" algn="just">
              <a:buNone/>
            </a:pPr>
            <a:r>
              <a:rPr lang="en-US" dirty="0"/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40F2BA-9163-21C0-15CA-CFBB4DBBC59E}"/>
              </a:ext>
            </a:extLst>
          </p:cNvPr>
          <p:cNvSpPr/>
          <p:nvPr/>
        </p:nvSpPr>
        <p:spPr>
          <a:xfrm>
            <a:off x="419451" y="3806505"/>
            <a:ext cx="11353100" cy="56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TOOL USAGE</a:t>
            </a:r>
          </a:p>
        </p:txBody>
      </p:sp>
      <p:pic>
        <p:nvPicPr>
          <p:cNvPr id="10" name="Graphic 9" descr="Internet Of Things with solid fill">
            <a:extLst>
              <a:ext uri="{FF2B5EF4-FFF2-40B4-BE49-F238E27FC236}">
                <a16:creationId xmlns:a16="http://schemas.microsoft.com/office/drawing/2014/main" id="{B1217BE5-00E8-A04B-2D62-4175D63FE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1265" y="4614806"/>
            <a:ext cx="1156283" cy="1156283"/>
          </a:xfrm>
          <a:prstGeom prst="rect">
            <a:avLst/>
          </a:prstGeom>
        </p:spPr>
      </p:pic>
      <p:pic>
        <p:nvPicPr>
          <p:cNvPr id="11" name="Graphic 10" descr="Snake with solid fill">
            <a:extLst>
              <a:ext uri="{FF2B5EF4-FFF2-40B4-BE49-F238E27FC236}">
                <a16:creationId xmlns:a16="http://schemas.microsoft.com/office/drawing/2014/main" id="{5A3599CD-9285-D092-C8D6-E3775E5AC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93538" y="4570895"/>
            <a:ext cx="1084627" cy="1084627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45FCCC7C-61F1-C505-58F3-5C9A23902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89550" y="4614806"/>
            <a:ext cx="1084627" cy="1084627"/>
          </a:xfrm>
          <a:prstGeom prst="rect">
            <a:avLst/>
          </a:prstGeom>
        </p:spPr>
      </p:pic>
      <p:pic>
        <p:nvPicPr>
          <p:cNvPr id="13" name="Graphic 12" descr="Illustrator with solid fill">
            <a:extLst>
              <a:ext uri="{FF2B5EF4-FFF2-40B4-BE49-F238E27FC236}">
                <a16:creationId xmlns:a16="http://schemas.microsoft.com/office/drawing/2014/main" id="{D8D582F3-4AAF-48A7-DA96-39FCADC6B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54741" y="4542583"/>
            <a:ext cx="1319866" cy="1319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11AE8A-5087-63B1-2106-2C60983AC6F8}"/>
              </a:ext>
            </a:extLst>
          </p:cNvPr>
          <p:cNvSpPr txBox="1"/>
          <p:nvPr/>
        </p:nvSpPr>
        <p:spPr>
          <a:xfrm>
            <a:off x="1454616" y="5832757"/>
            <a:ext cx="88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4FBF5-3395-7E82-1796-BD2DCFB5944F}"/>
              </a:ext>
            </a:extLst>
          </p:cNvPr>
          <p:cNvSpPr txBox="1"/>
          <p:nvPr/>
        </p:nvSpPr>
        <p:spPr>
          <a:xfrm>
            <a:off x="3991063" y="5832757"/>
            <a:ext cx="88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7F124-8BA2-A3D8-D499-4BBFD548A367}"/>
              </a:ext>
            </a:extLst>
          </p:cNvPr>
          <p:cNvSpPr txBox="1"/>
          <p:nvPr/>
        </p:nvSpPr>
        <p:spPr>
          <a:xfrm>
            <a:off x="6589550" y="5821103"/>
            <a:ext cx="11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9A918C-5540-1EF6-207B-9E685ED9D8FF}"/>
              </a:ext>
            </a:extLst>
          </p:cNvPr>
          <p:cNvSpPr txBox="1"/>
          <p:nvPr/>
        </p:nvSpPr>
        <p:spPr>
          <a:xfrm>
            <a:off x="9526397" y="5815398"/>
            <a:ext cx="11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Bi</a:t>
            </a:r>
          </a:p>
        </p:txBody>
      </p:sp>
    </p:spTree>
    <p:extLst>
      <p:ext uri="{BB962C8B-B14F-4D97-AF65-F5344CB8AC3E}">
        <p14:creationId xmlns:p14="http://schemas.microsoft.com/office/powerpoint/2010/main" val="273416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048176C-9D2B-6A60-AD4D-C1D7F8FA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88941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an API ?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98B0655F-A133-6365-948B-DC7013DD3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0050" y="793614"/>
            <a:ext cx="825460" cy="8254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FCA8A6C-A808-FA1E-46CD-DA34FC4ACB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3225" y="2679741"/>
            <a:ext cx="5239547" cy="2916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D0F10C-951D-960E-B1A8-5477B38B1F6C}"/>
              </a:ext>
            </a:extLst>
          </p:cNvPr>
          <p:cNvSpPr txBox="1"/>
          <p:nvPr/>
        </p:nvSpPr>
        <p:spPr>
          <a:xfrm>
            <a:off x="5729681" y="2008351"/>
            <a:ext cx="5982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stands for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Programming Interface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It is a set of rules that allows different software applications to communicate with each other.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75E97F-5018-B207-906D-8258610AF067}"/>
              </a:ext>
            </a:extLst>
          </p:cNvPr>
          <p:cNvSpPr txBox="1"/>
          <p:nvPr/>
        </p:nvSpPr>
        <p:spPr>
          <a:xfrm>
            <a:off x="5729681" y="3011096"/>
            <a:ext cx="59829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Endpoints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URLs where API services are accessed.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requests (e.g., GET, POST, DELETE).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Key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unique identifier used to authenticate when making requests to an 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Requests: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sent to the API to perform an action or retrieve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Responses: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returned by the API, often in formats like JSON or XML.</a:t>
            </a:r>
          </a:p>
          <a:p>
            <a:endParaRPr lang="en-US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EB967-E4A4-75BC-9179-7049E611D8BC}"/>
              </a:ext>
            </a:extLst>
          </p:cNvPr>
          <p:cNvSpPr txBox="1"/>
          <p:nvPr/>
        </p:nvSpPr>
        <p:spPr>
          <a:xfrm>
            <a:off x="5731255" y="5451234"/>
            <a:ext cx="606458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Reusability: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APIs provide reusable building blocks for developers.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Interoperability: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different systems and applications to work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9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APIS in Our Project</a:t>
            </a:r>
          </a:p>
        </p:txBody>
      </p:sp>
      <p:pic>
        <p:nvPicPr>
          <p:cNvPr id="11" name="Content Placeholder 4" descr="Illuminated server room panel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71453" y="2369498"/>
            <a:ext cx="5089933" cy="355866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C3C99-872C-B5A4-9844-73455383D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1233" y="2369498"/>
            <a:ext cx="6009314" cy="355866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APIs are utilized to gather flight data.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API 1: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(Sky Scanner)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Url: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0AC39"/>
                </a:solidFill>
                <a:effectLst/>
                <a:latin typeface="ui-monospace"/>
              </a:rPr>
              <a:t>https://skyscanner80.p.rapidapi.com/api/v1/flights/search-everywhere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provide: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 detailed flight information including prices, airlines.</a:t>
            </a:r>
          </a:p>
          <a:p>
            <a:pPr marL="324000" lvl="1" indent="0"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API 2: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(FlightRadar24)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Url: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0AC39"/>
                </a:solidFill>
                <a:effectLst/>
                <a:latin typeface="ui-monospace"/>
              </a:rPr>
              <a:t>https://flightradar243.p.rapidapi.com/v1/airports/disruptions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provide: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Provides access to flight data, flight delays and Airports locations.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Graphic 2" descr="Internet Of Things with solid fill">
            <a:extLst>
              <a:ext uri="{FF2B5EF4-FFF2-40B4-BE49-F238E27FC236}">
                <a16:creationId xmlns:a16="http://schemas.microsoft.com/office/drawing/2014/main" id="{D16C7269-7ED2-7B48-57E2-64A7A336B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5347" y="834916"/>
            <a:ext cx="825460" cy="8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API Data Collection Process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48640" y="2652770"/>
            <a:ext cx="5422392" cy="228124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C3C99-872C-B5A4-9844-73455383D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652770"/>
            <a:ext cx="5422393" cy="412453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import</a:t>
            </a:r>
            <a:r>
              <a:rPr lang="en-US" dirty="0"/>
              <a:t> requests: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Python library used to send HTTP requests. In this case, it is used to send a GET request to the Skyscanner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API.</a:t>
            </a:r>
          </a:p>
          <a:p>
            <a:pPr marL="0" indent="0">
              <a:buNone/>
            </a:pP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b="1" dirty="0" err="1"/>
              <a:t>Url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4384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https://skyscanner80.p.rapidapi.com/api/v1/flights/search-everywhere </a:t>
            </a:r>
          </a:p>
          <a:p>
            <a:pPr marL="0" indent="0">
              <a:buNone/>
            </a:pPr>
            <a:r>
              <a:rPr lang="en-US" altLang="en-US" sz="1400" dirty="0">
                <a:solidFill>
                  <a:schemeClr val="accent3">
                    <a:lumMod val="50000"/>
                  </a:schemeClr>
                </a:solidFill>
              </a:rPr>
              <a:t>Holds the endpoint for the Skyscanner API that allows searching for flights from a specific location to various destinations</a:t>
            </a:r>
          </a:p>
          <a:p>
            <a:pPr marL="0" indent="0">
              <a:buNone/>
            </a:pPr>
            <a:endParaRPr lang="en-US" alt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Querystring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marL="0" indent="0">
              <a:buNone/>
            </a:pPr>
            <a:r>
              <a:rPr lang="en-US" altLang="en-US" sz="1400" dirty="0">
                <a:solidFill>
                  <a:schemeClr val="accent3">
                    <a:lumMod val="50000"/>
                  </a:schemeClr>
                </a:solidFill>
              </a:rPr>
              <a:t>Contains parameters to be sent with the GET request.(Airport, cabin class)</a:t>
            </a:r>
            <a:endParaRPr lang="el-GR" alt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API key</a:t>
            </a:r>
            <a:r>
              <a:rPr lang="el-G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sz="1400" dirty="0">
                <a:solidFill>
                  <a:srgbClr val="438430"/>
                </a:solidFill>
              </a:rPr>
              <a:t>"dfaab71a31mshb65dc4767a71b66p18ddffjsnaf241a3bd992"</a:t>
            </a:r>
            <a:endParaRPr lang="en-US" sz="1400" dirty="0">
              <a:solidFill>
                <a:srgbClr val="43843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The API key required for authentication.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sz="1400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Graphic 4" descr="Snake with solid fill">
            <a:extLst>
              <a:ext uri="{FF2B5EF4-FFF2-40B4-BE49-F238E27FC236}">
                <a16:creationId xmlns:a16="http://schemas.microsoft.com/office/drawing/2014/main" id="{17A41A14-185F-EC84-8800-1B69E2789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09846" y="799662"/>
            <a:ext cx="808546" cy="80854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3CBB406-0D12-7624-EE60-8AB74DFAC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359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F42FC0B-C129-5176-D624-C5E8A205E8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8640" y="5458581"/>
            <a:ext cx="5468019" cy="812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1AF81C-AAE0-2AC8-5520-634FA5310B58}"/>
              </a:ext>
            </a:extLst>
          </p:cNvPr>
          <p:cNvSpPr txBox="1"/>
          <p:nvPr/>
        </p:nvSpPr>
        <p:spPr>
          <a:xfrm>
            <a:off x="448640" y="2021156"/>
            <a:ext cx="1116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step we used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(3.12.0 version)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Python IDE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PyCharm (2024.1.1 version)</a:t>
            </a:r>
          </a:p>
        </p:txBody>
      </p:sp>
    </p:spTree>
    <p:extLst>
      <p:ext uri="{BB962C8B-B14F-4D97-AF65-F5344CB8AC3E}">
        <p14:creationId xmlns:p14="http://schemas.microsoft.com/office/powerpoint/2010/main" val="413434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Handling API Data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Snake with solid fill">
            <a:extLst>
              <a:ext uri="{FF2B5EF4-FFF2-40B4-BE49-F238E27FC236}">
                <a16:creationId xmlns:a16="http://schemas.microsoft.com/office/drawing/2014/main" id="{17A41A14-185F-EC84-8800-1B69E2789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2261" y="819551"/>
            <a:ext cx="808546" cy="80854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3CBB406-0D12-7624-EE60-8AB74DFAC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359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Build a Cheeseburger">
                <a:extLst>
                  <a:ext uri="{FF2B5EF4-FFF2-40B4-BE49-F238E27FC236}">
                    <a16:creationId xmlns:a16="http://schemas.microsoft.com/office/drawing/2014/main" id="{0EC72A8B-1287-7955-932A-BD018F8012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6835090"/>
                  </p:ext>
                </p:extLst>
              </p:nvPr>
            </p:nvGraphicFramePr>
            <p:xfrm>
              <a:off x="2242251" y="2489813"/>
              <a:ext cx="1237046" cy="37872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7046" cy="3787265"/>
                    </a:xfrm>
                    <a:prstGeom prst="rect">
                      <a:avLst/>
                    </a:prstGeom>
                  </am3d:spPr>
                  <am3d:camera>
                    <am3d:pos x="0" y="0" z="522417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6890" d="1000000"/>
                    <am3d:preTrans dx="-64627" dy="-12877041" dz="907203"/>
                    <am3d:scale>
                      <am3d:sx n="1000000" d="1000000"/>
                      <am3d:sy n="1000000" d="1000000"/>
                      <am3d:sz n="1000000" d="1000000"/>
                    </am3d:scale>
                    <am3d:rot ax="10009763" ay="-1071756" az="-1055364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59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Build a Cheeseburger">
                <a:extLst>
                  <a:ext uri="{FF2B5EF4-FFF2-40B4-BE49-F238E27FC236}">
                    <a16:creationId xmlns:a16="http://schemas.microsoft.com/office/drawing/2014/main" id="{0EC72A8B-1287-7955-932A-BD018F8012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2251" y="2489813"/>
                <a:ext cx="1237046" cy="378726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338DA8BB-F51E-3F39-2202-44AEF542D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88624"/>
              </p:ext>
            </p:extLst>
          </p:nvPr>
        </p:nvGraphicFramePr>
        <p:xfrm>
          <a:off x="4466003" y="2531830"/>
          <a:ext cx="2754958" cy="7543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54958">
                  <a:extLst>
                    <a:ext uri="{9D8B030D-6E8A-4147-A177-3AD203B41FA5}">
                      <a16:colId xmlns:a16="http://schemas.microsoft.com/office/drawing/2014/main" val="891180197"/>
                    </a:ext>
                  </a:extLst>
                </a:gridCol>
              </a:tblGrid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Libraries </a:t>
                      </a:r>
                      <a:endParaRPr lang="en-US" sz="10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5796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import</a:t>
                      </a:r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requests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79094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import</a:t>
                      </a:r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cx_Oracle</a:t>
                      </a:r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5594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9A193E2-927B-137C-4C47-D8A7E1CCF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057708"/>
              </p:ext>
            </p:extLst>
          </p:nvPr>
        </p:nvGraphicFramePr>
        <p:xfrm>
          <a:off x="4466003" y="3612216"/>
          <a:ext cx="2754958" cy="502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54958">
                  <a:extLst>
                    <a:ext uri="{9D8B030D-6E8A-4147-A177-3AD203B41FA5}">
                      <a16:colId xmlns:a16="http://schemas.microsoft.com/office/drawing/2014/main" val="891180197"/>
                    </a:ext>
                  </a:extLst>
                </a:gridCol>
              </a:tblGrid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Initial Setup </a:t>
                      </a:r>
                      <a:endParaRPr lang="en-US" sz="10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5796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API request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7909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2EF3790-47A3-2DF0-AE84-FA50465B0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464422"/>
              </p:ext>
            </p:extLst>
          </p:nvPr>
        </p:nvGraphicFramePr>
        <p:xfrm>
          <a:off x="4466003" y="4437600"/>
          <a:ext cx="2754958" cy="7543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54958">
                  <a:extLst>
                    <a:ext uri="{9D8B030D-6E8A-4147-A177-3AD203B41FA5}">
                      <a16:colId xmlns:a16="http://schemas.microsoft.com/office/drawing/2014/main" val="891180197"/>
                    </a:ext>
                  </a:extLst>
                </a:gridCol>
              </a:tblGrid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Database Connection Details</a:t>
                      </a:r>
                      <a:endParaRPr lang="en-US" sz="10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5796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DSN and connection setup 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79094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Insert query to Oracle tables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0222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4CA6958-89DF-7FF7-9F9B-81315AC8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121307"/>
              </p:ext>
            </p:extLst>
          </p:nvPr>
        </p:nvGraphicFramePr>
        <p:xfrm>
          <a:off x="4466003" y="5514444"/>
          <a:ext cx="2754958" cy="7543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54958">
                  <a:extLst>
                    <a:ext uri="{9D8B030D-6E8A-4147-A177-3AD203B41FA5}">
                      <a16:colId xmlns:a16="http://schemas.microsoft.com/office/drawing/2014/main" val="891180197"/>
                    </a:ext>
                  </a:extLst>
                </a:gridCol>
              </a:tblGrid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Final Steps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5796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Commit transaction 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79094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Close connection 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02221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C18E21-9B0C-FEA6-8ABA-2C6E8732515C}"/>
              </a:ext>
            </a:extLst>
          </p:cNvPr>
          <p:cNvCxnSpPr/>
          <p:nvPr/>
        </p:nvCxnSpPr>
        <p:spPr>
          <a:xfrm>
            <a:off x="3724723" y="2986304"/>
            <a:ext cx="62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FB56E2-B52B-1510-B1DE-4F059A6A86BA}"/>
              </a:ext>
            </a:extLst>
          </p:cNvPr>
          <p:cNvCxnSpPr/>
          <p:nvPr/>
        </p:nvCxnSpPr>
        <p:spPr>
          <a:xfrm>
            <a:off x="3724723" y="3860158"/>
            <a:ext cx="62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01CBB5-E4A0-B602-2C5D-C803E3354C20}"/>
              </a:ext>
            </a:extLst>
          </p:cNvPr>
          <p:cNvCxnSpPr/>
          <p:nvPr/>
        </p:nvCxnSpPr>
        <p:spPr>
          <a:xfrm>
            <a:off x="3724723" y="4926958"/>
            <a:ext cx="62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12FA2C-01B2-4E50-DFC6-FCCF1E340F2F}"/>
              </a:ext>
            </a:extLst>
          </p:cNvPr>
          <p:cNvCxnSpPr/>
          <p:nvPr/>
        </p:nvCxnSpPr>
        <p:spPr>
          <a:xfrm>
            <a:off x="3724723" y="5993758"/>
            <a:ext cx="62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8C1B06-E91A-02E8-1FDD-256CAB70001E}"/>
              </a:ext>
            </a:extLst>
          </p:cNvPr>
          <p:cNvCxnSpPr>
            <a:cxnSpLocks/>
          </p:cNvCxnSpPr>
          <p:nvPr/>
        </p:nvCxnSpPr>
        <p:spPr>
          <a:xfrm>
            <a:off x="7357145" y="2986304"/>
            <a:ext cx="1859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0CB8AB-D9CD-6CC2-CAAB-4940D5E84EF7}"/>
              </a:ext>
            </a:extLst>
          </p:cNvPr>
          <p:cNvCxnSpPr>
            <a:cxnSpLocks/>
          </p:cNvCxnSpPr>
          <p:nvPr/>
        </p:nvCxnSpPr>
        <p:spPr>
          <a:xfrm>
            <a:off x="7357145" y="5995157"/>
            <a:ext cx="1859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0F4A159-330E-1C3E-B5B0-C82217AB3579}"/>
              </a:ext>
            </a:extLst>
          </p:cNvPr>
          <p:cNvSpPr txBox="1"/>
          <p:nvPr/>
        </p:nvSpPr>
        <p:spPr>
          <a:xfrm>
            <a:off x="1996581" y="1985651"/>
            <a:ext cx="755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of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Script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Fetch data from API and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 to Oracle Database.</a:t>
            </a:r>
          </a:p>
        </p:txBody>
      </p:sp>
      <p:pic>
        <p:nvPicPr>
          <p:cNvPr id="37" name="Picture 36" descr="A blue and yellow snake logo&#10;&#10;Description automatically generated">
            <a:extLst>
              <a:ext uri="{FF2B5EF4-FFF2-40B4-BE49-F238E27FC236}">
                <a16:creationId xmlns:a16="http://schemas.microsoft.com/office/drawing/2014/main" id="{6CA7CFAA-AF85-72FB-4C11-099A3C94A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2384" y="3348717"/>
            <a:ext cx="847985" cy="8479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7D3819-59EE-F946-51A0-210CFDE5DB3E}"/>
              </a:ext>
            </a:extLst>
          </p:cNvPr>
          <p:cNvCxnSpPr>
            <a:cxnSpLocks/>
          </p:cNvCxnSpPr>
          <p:nvPr/>
        </p:nvCxnSpPr>
        <p:spPr>
          <a:xfrm>
            <a:off x="9216366" y="4274390"/>
            <a:ext cx="0" cy="53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4EA41D6-E84A-D009-62FB-698484DFE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4552" y="4813391"/>
            <a:ext cx="1523650" cy="82807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BE750D-0022-99AD-9FC1-4B805C3D2C3E}"/>
              </a:ext>
            </a:extLst>
          </p:cNvPr>
          <p:cNvCxnSpPr>
            <a:cxnSpLocks/>
          </p:cNvCxnSpPr>
          <p:nvPr/>
        </p:nvCxnSpPr>
        <p:spPr>
          <a:xfrm>
            <a:off x="9216366" y="2986304"/>
            <a:ext cx="0" cy="29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F1447A-2EA6-B4CE-EEA4-21DE0350244B}"/>
              </a:ext>
            </a:extLst>
          </p:cNvPr>
          <p:cNvCxnSpPr>
            <a:cxnSpLocks/>
          </p:cNvCxnSpPr>
          <p:nvPr/>
        </p:nvCxnSpPr>
        <p:spPr>
          <a:xfrm>
            <a:off x="9216366" y="5514444"/>
            <a:ext cx="0" cy="47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9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CPU with binary numbers and blueprint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</a:blip>
          <a:srcRect/>
          <a:stretch/>
        </p:blipFill>
        <p:spPr>
          <a:xfrm>
            <a:off x="-2500" y="10"/>
            <a:ext cx="12191980" cy="68579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9" y="621624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Storing Tables in oracle: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169686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DC2077C-FBD0-8833-AEB0-7798DAFF88C4}"/>
              </a:ext>
            </a:extLst>
          </p:cNvPr>
          <p:cNvSpPr txBox="1"/>
          <p:nvPr/>
        </p:nvSpPr>
        <p:spPr>
          <a:xfrm>
            <a:off x="785321" y="1794209"/>
            <a:ext cx="244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From Sky Scanner API: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4AA56-335C-5EB8-14C8-98995F0842A9}"/>
              </a:ext>
            </a:extLst>
          </p:cNvPr>
          <p:cNvSpPr txBox="1"/>
          <p:nvPr/>
        </p:nvSpPr>
        <p:spPr>
          <a:xfrm>
            <a:off x="1508172" y="3883247"/>
            <a:ext cx="255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From FlightRadar24 API: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FD9D6-120B-F4BE-BDD0-7B48D10EB17E}"/>
              </a:ext>
            </a:extLst>
          </p:cNvPr>
          <p:cNvSpPr txBox="1"/>
          <p:nvPr/>
        </p:nvSpPr>
        <p:spPr>
          <a:xfrm>
            <a:off x="295454" y="6443350"/>
            <a:ext cx="934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step we used Oracle Database (21c version) and Oracle SQL Developer (23.1.1.345 version).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F84EC44-2402-43A9-AC3F-C978A7BC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0469" y="748993"/>
            <a:ext cx="877490" cy="508812"/>
          </a:xfrm>
          <a:prstGeom prst="rect">
            <a:avLst/>
          </a:prstGeom>
        </p:spPr>
      </p:pic>
      <p:pic>
        <p:nvPicPr>
          <p:cNvPr id="12" name="Graphic 11" descr="Escalator Up outline">
            <a:extLst>
              <a:ext uri="{FF2B5EF4-FFF2-40B4-BE49-F238E27FC236}">
                <a16:creationId xmlns:a16="http://schemas.microsoft.com/office/drawing/2014/main" id="{641FE1D0-2DCD-A49E-A22C-6FE8E7C79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5321" y="2275704"/>
            <a:ext cx="540140" cy="540140"/>
          </a:xfrm>
          <a:prstGeom prst="rect">
            <a:avLst/>
          </a:prstGeom>
        </p:spPr>
      </p:pic>
      <p:pic>
        <p:nvPicPr>
          <p:cNvPr id="19" name="Graphic 18" descr="Greek Temple outline">
            <a:extLst>
              <a:ext uri="{FF2B5EF4-FFF2-40B4-BE49-F238E27FC236}">
                <a16:creationId xmlns:a16="http://schemas.microsoft.com/office/drawing/2014/main" id="{8A456563-9288-1C0A-CFA5-BE45876A69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9991" y="3030390"/>
            <a:ext cx="574161" cy="574161"/>
          </a:xfrm>
          <a:prstGeom prst="rect">
            <a:avLst/>
          </a:prstGeom>
        </p:spPr>
      </p:pic>
      <p:pic>
        <p:nvPicPr>
          <p:cNvPr id="21" name="Graphic 20" descr="Take Off outline">
            <a:extLst>
              <a:ext uri="{FF2B5EF4-FFF2-40B4-BE49-F238E27FC236}">
                <a16:creationId xmlns:a16="http://schemas.microsoft.com/office/drawing/2014/main" id="{4A0B8AD5-E1D5-A125-B7E8-02F5F84419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63547" y="4203121"/>
            <a:ext cx="595432" cy="595432"/>
          </a:xfrm>
          <a:prstGeom prst="rect">
            <a:avLst/>
          </a:prstGeom>
        </p:spPr>
      </p:pic>
      <p:pic>
        <p:nvPicPr>
          <p:cNvPr id="22" name="Graphic 21" descr="Bar graph with upward trend outline">
            <a:extLst>
              <a:ext uri="{FF2B5EF4-FFF2-40B4-BE49-F238E27FC236}">
                <a16:creationId xmlns:a16="http://schemas.microsoft.com/office/drawing/2014/main" id="{F1D4FBF8-C689-495B-07C3-623696C68D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757675" y="5043608"/>
            <a:ext cx="595432" cy="5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Visualizing API Data in Power BI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3CBB406-0D12-7624-EE60-8AB74DFAC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359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raphic 2" descr="Illustrator with solid fill">
            <a:extLst>
              <a:ext uri="{FF2B5EF4-FFF2-40B4-BE49-F238E27FC236}">
                <a16:creationId xmlns:a16="http://schemas.microsoft.com/office/drawing/2014/main" id="{CA2E023F-3E54-16D6-A101-A88C9E8E2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4331" y="729658"/>
            <a:ext cx="1126476" cy="11264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BBA8F43-ED50-6BFF-BF56-CB5230A5CFE8}"/>
              </a:ext>
            </a:extLst>
          </p:cNvPr>
          <p:cNvSpPr txBox="1"/>
          <p:nvPr/>
        </p:nvSpPr>
        <p:spPr>
          <a:xfrm>
            <a:off x="4732429" y="3224042"/>
            <a:ext cx="65598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final step, we connected the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BI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with the database with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Database connector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l-GR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l-GR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we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 the four tables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we transform and we create the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model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Interactive Dashboards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KPIs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altLang="en-US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altLang="en-US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sz="1800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0843EA-07BC-2E58-A9FC-D7B05F4C4ABE}"/>
              </a:ext>
            </a:extLst>
          </p:cNvPr>
          <p:cNvCxnSpPr>
            <a:cxnSpLocks/>
          </p:cNvCxnSpPr>
          <p:nvPr/>
        </p:nvCxnSpPr>
        <p:spPr>
          <a:xfrm>
            <a:off x="2454839" y="3856829"/>
            <a:ext cx="0" cy="53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18EB01B9-ADD3-42E7-4690-185181D4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014" y="2810007"/>
            <a:ext cx="1523650" cy="828071"/>
          </a:xfrm>
          <a:prstGeom prst="rect">
            <a:avLst/>
          </a:prstGeom>
        </p:spPr>
      </p:pic>
      <p:pic>
        <p:nvPicPr>
          <p:cNvPr id="45" name="Picture 44" descr="A logo with a bar chart&#10;&#10;Description automatically generated with medium confidence">
            <a:extLst>
              <a:ext uri="{FF2B5EF4-FFF2-40B4-BE49-F238E27FC236}">
                <a16:creationId xmlns:a16="http://schemas.microsoft.com/office/drawing/2014/main" id="{6151E487-EC37-69D5-99AB-5C5F4321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014" y="4395830"/>
            <a:ext cx="1523649" cy="14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7886" y="1810470"/>
            <a:ext cx="3081576" cy="17467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Thank You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Team!</a:t>
            </a:r>
          </a:p>
        </p:txBody>
      </p:sp>
      <p:pic>
        <p:nvPicPr>
          <p:cNvPr id="5" name="Picture 4" descr="White and black robot hand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51" r="1285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Picture 5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AB70CA7C-CFCD-DC9D-B182-2CEA736C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15089" y="3734421"/>
            <a:ext cx="1453482" cy="14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329</TotalTime>
  <Words>537</Words>
  <Application>Microsoft Office PowerPoint</Application>
  <PresentationFormat>Widescreen</PresentationFormat>
  <Paragraphs>91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Corbel</vt:lpstr>
      <vt:lpstr>Gill Sans MT</vt:lpstr>
      <vt:lpstr>ui-monospace</vt:lpstr>
      <vt:lpstr>Wingdings</vt:lpstr>
      <vt:lpstr>Wingdings 2</vt:lpstr>
      <vt:lpstr>Custom</vt:lpstr>
      <vt:lpstr>IKARUS</vt:lpstr>
      <vt:lpstr>INTRODUCTION</vt:lpstr>
      <vt:lpstr>What is an API ?</vt:lpstr>
      <vt:lpstr>APIS in Our Project</vt:lpstr>
      <vt:lpstr>API Data Collection Process</vt:lpstr>
      <vt:lpstr>Handling API Data</vt:lpstr>
      <vt:lpstr>Storing Tables in oracle:</vt:lpstr>
      <vt:lpstr>Visualizing API Data in Power BI</vt:lpstr>
      <vt:lpstr> Thank You Team!</vt:lpstr>
    </vt:vector>
  </TitlesOfParts>
  <Company>Qualco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Ikarus</dc:title>
  <dc:creator>Polymenakos Ioannis, Qualco</dc:creator>
  <cp:lastModifiedBy>Polymenakos Ioannis, Qualco</cp:lastModifiedBy>
  <cp:revision>2</cp:revision>
  <dcterms:created xsi:type="dcterms:W3CDTF">2024-06-17T14:27:28Z</dcterms:created>
  <dcterms:modified xsi:type="dcterms:W3CDTF">2024-06-17T22:55:01Z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3f4691b7-b77c-4c9e-a5b3-1e2532e403ee_Enabled">
    <vt:lpwstr>true</vt:lpwstr>
  </property>
  <property fmtid="{D5CDD505-2E9C-101B-9397-08002B2CF9AE}" pid="4" name="MSIP_Label_3f4691b7-b77c-4c9e-a5b3-1e2532e403ee_SetDate">
    <vt:lpwstr>2024-06-17T15:50:22Z</vt:lpwstr>
  </property>
  <property fmtid="{D5CDD505-2E9C-101B-9397-08002B2CF9AE}" pid="5" name="MSIP_Label_3f4691b7-b77c-4c9e-a5b3-1e2532e403ee_Method">
    <vt:lpwstr>Privileged</vt:lpwstr>
  </property>
  <property fmtid="{D5CDD505-2E9C-101B-9397-08002B2CF9AE}" pid="6" name="MSIP_Label_3f4691b7-b77c-4c9e-a5b3-1e2532e403ee_Name">
    <vt:lpwstr>Restricted-Restricted</vt:lpwstr>
  </property>
  <property fmtid="{D5CDD505-2E9C-101B-9397-08002B2CF9AE}" pid="7" name="MSIP_Label_3f4691b7-b77c-4c9e-a5b3-1e2532e403ee_SiteId">
    <vt:lpwstr>2c5971a1-c5f6-4c14-b5e2-4e42d85acf1f</vt:lpwstr>
  </property>
  <property fmtid="{D5CDD505-2E9C-101B-9397-08002B2CF9AE}" pid="8" name="MSIP_Label_3f4691b7-b77c-4c9e-a5b3-1e2532e403ee_ActionId">
    <vt:lpwstr>3c9e2f4e-ba4e-4fb8-8d2e-eb24ca946573</vt:lpwstr>
  </property>
  <property fmtid="{D5CDD505-2E9C-101B-9397-08002B2CF9AE}" pid="9" name="MSIP_Label_3f4691b7-b77c-4c9e-a5b3-1e2532e403ee_ContentBits">
    <vt:lpwstr>1</vt:lpwstr>
  </property>
</Properties>
</file>